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73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RAJugPI" initials="R" lastIdx="0" clrIdx="0">
    <p:extLst>
      <p:ext uri="{19B8F6BF-5375-455C-9EA6-DF929625EA0E}">
        <p15:presenceInfo xmlns:p15="http://schemas.microsoft.com/office/powerpoint/2012/main" userId="RRAJugP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031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89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962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44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843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196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464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688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2161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44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07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47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7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711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15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60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97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5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36C4D2-0B9C-465C-9DC4-7FAB196C5506}" type="datetimeFigureOut">
              <a:rPr lang="sr-Latn-RS" smtClean="0"/>
              <a:t>16.10.2024.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1097D8-C75D-4ABA-8178-8F2432B2D9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5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sr-Latn-RS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FAF6FD-9598-27FD-7F13-EDC096A431A1}"/>
              </a:ext>
            </a:extLst>
          </p:cNvPr>
          <p:cNvSpPr txBox="1"/>
          <p:nvPr/>
        </p:nvSpPr>
        <p:spPr>
          <a:xfrm>
            <a:off x="2133600" y="2158547"/>
            <a:ext cx="7924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ИЗРАДА СРЕДЊОРОЧНОГ ПЛАНА</a:t>
            </a:r>
            <a:endParaRPr lang="sr-Latn-RS" sz="4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ОПШТИНЕ ЖИТОРАЂА </a:t>
            </a:r>
            <a:endParaRPr lang="sr-Latn-RS" sz="4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sr-Latn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sr-Latn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Cyrl-RS" sz="4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8D391-1B42-1692-53E6-C9201F015E8A}"/>
              </a:ext>
            </a:extLst>
          </p:cNvPr>
          <p:cNvSpPr txBox="1"/>
          <p:nvPr/>
        </p:nvSpPr>
        <p:spPr>
          <a:xfrm>
            <a:off x="2900516" y="57384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Cyrl-R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Житорађа</a:t>
            </a:r>
          </a:p>
          <a:p>
            <a:pPr marL="0" indent="0" algn="ctr">
              <a:buNone/>
            </a:pPr>
            <a:r>
              <a:rPr lang="sr-Cyrl-R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октобар 2024.</a:t>
            </a:r>
            <a:endParaRPr lang="sr-Latn-RS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RRAJugPI\Desktop\RRA Logo.png">
            <a:extLst>
              <a:ext uri="{FF2B5EF4-FFF2-40B4-BE49-F238E27FC236}">
                <a16:creationId xmlns:a16="http://schemas.microsoft.com/office/drawing/2014/main" id="{74F4F360-DACD-FC91-27C2-31AF20D975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097DD8-2611-9221-DC9F-CC8F6F122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73801"/>
            <a:ext cx="1150620" cy="12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44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88" y="598852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Табеларни приказ мера и активности (1)</a:t>
            </a:r>
            <a:endParaRPr lang="sr-Latn-R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947227"/>
            <a:ext cx="11612880" cy="46300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9FDC6-79E3-B875-5CBE-A34154E5A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5C23C563-DBA4-F034-3AAE-4F30F98EDE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72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88" y="579188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Табеларни приказ мера и активности (2)</a:t>
            </a:r>
            <a:endParaRPr lang="sr-Latn-R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" y="1771128"/>
            <a:ext cx="11306780" cy="489008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08C73-A0E0-F4B5-C556-50C9D16E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RRAJugPI\Desktop\RRA Logo.png">
            <a:extLst>
              <a:ext uri="{FF2B5EF4-FFF2-40B4-BE49-F238E27FC236}">
                <a16:creationId xmlns:a16="http://schemas.microsoft.com/office/drawing/2014/main" id="{595CCC03-1D31-2F96-552C-CB893F4229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5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88" y="461327"/>
            <a:ext cx="10364451" cy="1596177"/>
          </a:xfrm>
        </p:spPr>
        <p:txBody>
          <a:bodyPr>
            <a:normAutofit/>
          </a:bodyPr>
          <a:lstStyle/>
          <a:p>
            <a:r>
              <a:rPr lang="sr-Cyrl-RS" sz="2600" b="1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Преузимање/дефинисање елемената у </a:t>
            </a:r>
            <a:br>
              <a:rPr lang="sr-Cyrl-RS" sz="2600" b="1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600" b="1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средњорочном плану ЈЛС</a:t>
            </a:r>
            <a:endParaRPr lang="sr-Latn-R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057504"/>
            <a:ext cx="10364451" cy="424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81E97-A878-38DA-D270-29D260D16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AD925E35-1577-D6CF-370B-8E9C25FA48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52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61327"/>
            <a:ext cx="10364451" cy="1596177"/>
          </a:xfrm>
        </p:spPr>
        <p:txBody>
          <a:bodyPr>
            <a:normAutofit/>
          </a:bodyPr>
          <a:lstStyle/>
          <a:p>
            <a:r>
              <a:rPr lang="sr-Cyrl-R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Преузимање/дефинисање елемената у </a:t>
            </a:r>
            <a:br>
              <a:rPr lang="sr-Cyrl-R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средњорочном плану ЈЛС</a:t>
            </a:r>
            <a:endParaRPr lang="sr-Latn-RS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" y="1829461"/>
            <a:ext cx="10698480" cy="46565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A70A4-284C-D15C-18B5-61073BE34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E9EF2DEC-1449-B664-4665-EC2E03270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1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69355"/>
            <a:ext cx="10364451" cy="159617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Повезивање елемената СП и ПБ</a:t>
            </a:r>
            <a:endParaRPr lang="sr-Latn-R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1" y="1662974"/>
            <a:ext cx="10045962" cy="49351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5C32A-5477-A9F6-6B20-115A7E3D8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7D7A214A-2EFB-DEC2-69A5-8B068D2162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83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6" y="286782"/>
            <a:ext cx="10364451" cy="1596177"/>
          </a:xfrm>
        </p:spPr>
        <p:txBody>
          <a:bodyPr>
            <a:normAutofit/>
          </a:bodyPr>
          <a:lstStyle/>
          <a:p>
            <a:r>
              <a:rPr lang="sr-Cyrl-RS" sz="3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Резиме</a:t>
            </a:r>
            <a:endParaRPr lang="sr-Latn-RS" sz="3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7" y="1561718"/>
            <a:ext cx="10349287" cy="49275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5696A8-16AC-7187-6DA7-5EE14C0F9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07" y="239016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RRAJugPI\Desktop\RRA Logo.png">
            <a:extLst>
              <a:ext uri="{FF2B5EF4-FFF2-40B4-BE49-F238E27FC236}">
                <a16:creationId xmlns:a16="http://schemas.microsoft.com/office/drawing/2014/main" id="{8D6D0B57-CCEB-74A8-D6C0-86EE3F40C9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58" y="132142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23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Циљеви уводног састанка</a:t>
            </a:r>
            <a:endParaRPr lang="sr-Latn-RS" sz="3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48" y="2214694"/>
            <a:ext cx="10364452" cy="3424107"/>
          </a:xfrm>
        </p:spPr>
        <p:txBody>
          <a:bodyPr>
            <a:noAutofit/>
          </a:bodyPr>
          <a:lstStyle/>
          <a:p>
            <a:endParaRPr lang="sr-Latn-R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•Представити структуру</a:t>
            </a:r>
            <a:r>
              <a:rPr lang="sr-Latn-R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средњорочног</a:t>
            </a:r>
            <a:r>
              <a:rPr lang="sr-Latn-R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плана</a:t>
            </a:r>
            <a:r>
              <a:rPr lang="sr-Latn-R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(СП) и његов значај у спровођењу планских докумената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•Представити поступак израде средњорочног плана: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•кључне кораке и усклађеност са процесом израде програмског буџета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•преузимање елемената планских докумената и утврђивање нових циљева, мера и активности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•Упознати учеснике са начином повезивања елемената СП са елементима програмског буџета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17066-3835-8EF6-8754-C9A190C4F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RRAJugPI\Desktop\RRA Logo.png">
            <a:extLst>
              <a:ext uri="{FF2B5EF4-FFF2-40B4-BE49-F238E27FC236}">
                <a16:creationId xmlns:a16="http://schemas.microsoft.com/office/drawing/2014/main" id="{BA48761F-9EED-635D-9CDC-56DFDE2FA2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65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Појам средњорочног плана</a:t>
            </a:r>
            <a:endParaRPr lang="sr-Latn-RS" sz="3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720583"/>
            <a:ext cx="10688292" cy="5137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свеобухватан плански документ који се доноси за период од три године и који омогућава да се повежу јавне политике са средњорочним оквиром расхода</a:t>
            </a:r>
            <a:endParaRPr lang="sr-Cyrl-RS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планирање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односи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планирање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спровођења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активности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утврђеним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ДЈП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планом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ограничењима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средњорочног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оквира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расхода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Управљачки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инструмент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ЈЛС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којим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утврђује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ће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активности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утврђене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развоја,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локалним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стратегијама,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програмима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акционим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плановима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ЈЛС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спровести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наредне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године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Ко,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шта,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кад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треба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уради,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трошкове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активности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средњорочном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периоду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њихову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усклађеност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билансним</a:t>
            </a:r>
            <a:r>
              <a:rPr lang="sr-Latn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могућностима</a:t>
            </a:r>
          </a:p>
          <a:p>
            <a:pPr marL="0" indent="0">
              <a:buNone/>
            </a:pPr>
            <a:endParaRPr lang="sr-Latn-R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9" name="Picture 8" descr="C:\Users\RRAJugPI\Desktop\RRA Logo.png">
            <a:extLst>
              <a:ext uri="{FF2B5EF4-FFF2-40B4-BE49-F238E27FC236}">
                <a16:creationId xmlns:a16="http://schemas.microsoft.com/office/drawing/2014/main" id="{E97A7708-1004-9C47-EA9A-3AE8B56A82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6538F-CFEF-ABA2-32A0-D918E85C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01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Хијерархија планских докумената</a:t>
            </a:r>
            <a:r>
              <a:rPr lang="sr-Latn-RS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нивоу ЈЛС</a:t>
            </a:r>
            <a:endParaRPr lang="sr-Latn-R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2092643"/>
            <a:ext cx="8433267" cy="4394126"/>
          </a:xfrm>
        </p:spPr>
      </p:pic>
      <p:pic>
        <p:nvPicPr>
          <p:cNvPr id="11" name="Picture 10" descr="C:\Users\RRAJugPI\Desktop\RRA Logo.png">
            <a:extLst>
              <a:ext uri="{FF2B5EF4-FFF2-40B4-BE49-F238E27FC236}">
                <a16:creationId xmlns:a16="http://schemas.microsoft.com/office/drawing/2014/main" id="{F1BCBE96-1B7C-1BBA-F7F8-CD0FFAC165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E2E451-E86A-E7B6-9259-AC660D9B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6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9" y="2095451"/>
            <a:ext cx="9580602" cy="39032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4BC0A-87C4-6C48-A4D5-D079AB151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90E3425A-DA4D-8DE9-B33B-DC93D0E1C8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6903AD-67F8-3931-53EC-620FBB45446F}"/>
              </a:ext>
            </a:extLst>
          </p:cNvPr>
          <p:cNvSpPr txBox="1"/>
          <p:nvPr/>
        </p:nvSpPr>
        <p:spPr>
          <a:xfrm>
            <a:off x="4414684" y="960532"/>
            <a:ext cx="49849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ЗАКОНСКИ ОКВИР</a:t>
            </a:r>
            <a:endParaRPr lang="sr-Latn-RS" sz="3400" dirty="0"/>
          </a:p>
        </p:txBody>
      </p:sp>
    </p:spTree>
    <p:extLst>
      <p:ext uri="{BB962C8B-B14F-4D97-AF65-F5344CB8AC3E}">
        <p14:creationId xmlns:p14="http://schemas.microsoft.com/office/powerpoint/2010/main" val="76104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Средњорочни план</a:t>
            </a:r>
            <a:endParaRPr lang="sr-Latn-RS" sz="3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82" y="2108174"/>
            <a:ext cx="9068759" cy="37595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6FFB4-F421-612C-1EA3-204C98009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080F4829-053E-D76E-8C26-099DD5B716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0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 израде средњорочног плана</a:t>
            </a:r>
            <a:endParaRPr lang="sr-Latn-R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r-Latn-R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Фаза 1: Нацрт средњорочног плана</a:t>
            </a:r>
            <a:endParaRPr lang="sr-Cyrl-R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•Сагледавање планског оквира и попис обавеза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•Анализа резултата у претходном периоду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•Планирање спровођења обавеза у наредне три године и анализа ресурса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Фаза 2: Усклађивање са утврђеним лимитима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(предлог средњорочног плана са предлогом финансијског плана) 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Фаза 3: Коначна верзија средњорочног плана усклађена са усвојеним буџетом </a:t>
            </a:r>
            <a:r>
              <a:rPr lang="sr-Cyrl-R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(31. јануар). 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858D3-BF16-97F4-714B-24537888C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518652B6-C1E9-BBC5-0692-004ED371A4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1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88" y="618514"/>
            <a:ext cx="10364451" cy="1596177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Садржај средњорочног плана ЈЛС</a:t>
            </a:r>
            <a:endParaRPr lang="sr-Latn-R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4" y="1829459"/>
            <a:ext cx="10815484" cy="4643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Информације о обвезнику средњорочног планирања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Табеларни приказ свих мера и активности које се:</a:t>
            </a:r>
            <a:endParaRPr lang="sr-Latn-R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–спроводе у складу са документима јавних политика и документима развојног планирања донетим на локалном нивоу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–спроводе у складу са документима јавних политика донетим на републичком нивоу, као и на нивоу аутономне покрајине у случају да је ЈЛС у аутономнојпокрајини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–утврђују средњорочним планом, у складу са својим изворним и повереним надлежностима</a:t>
            </a:r>
          </a:p>
          <a:p>
            <a:endParaRPr lang="sr-Latn-R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E5DFA-A5B5-E023-3346-8B79F5029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56761088-B1F1-E9AE-444D-71FF74F9F5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74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Прилози средњорочног плана</a:t>
            </a:r>
            <a:endParaRPr lang="sr-Latn-RS" sz="3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872" y="2371884"/>
            <a:ext cx="10364452" cy="3424107"/>
          </a:xfrm>
        </p:spPr>
        <p:txBody>
          <a:bodyPr/>
          <a:lstStyle/>
          <a:p>
            <a:pPr marL="0" lvl="0" indent="0">
              <a:buClr>
                <a:prstClr val="black"/>
              </a:buClr>
              <a:buNone/>
            </a:pPr>
            <a:r>
              <a:rPr lang="ru-RU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Прилог 1 Oпис нових мера и активности;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sr-Cyrl-RS" dirty="0">
                <a:solidFill>
                  <a:srgbClr val="2FA3EE">
                    <a:lumMod val="50000"/>
                  </a:srgbClr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Прилог 2 План нормативних активности (за прву годину);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Прилог 3 Средњорочни оквир расхода;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Прилог 4 Анализа институционалних капацитета;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dirty="0">
                <a:solidFill>
                  <a:srgbClr val="2FA3EE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Прилог 5 Ризици и предуслови за остваривање мера.</a:t>
            </a:r>
            <a:endParaRPr lang="sr-Latn-RS" dirty="0">
              <a:solidFill>
                <a:srgbClr val="2FA3EE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46F63-E982-3AE9-D280-82B3E70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" y="461327"/>
            <a:ext cx="115062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RAJugPI\Desktop\RRA Logo.png">
            <a:extLst>
              <a:ext uri="{FF2B5EF4-FFF2-40B4-BE49-F238E27FC236}">
                <a16:creationId xmlns:a16="http://schemas.microsoft.com/office/drawing/2014/main" id="{3A5FE694-4664-7775-8168-9BE594AE50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461327"/>
            <a:ext cx="1421236" cy="13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737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841</TotalTime>
  <Words>413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Циљеви уводног састанка</vt:lpstr>
      <vt:lpstr>Појам средњорочног плана</vt:lpstr>
      <vt:lpstr>Хијерархија планских докумената  на нивоу ЈЛС</vt:lpstr>
      <vt:lpstr>PowerPoint Presentation</vt:lpstr>
      <vt:lpstr>Средњорочни план</vt:lpstr>
      <vt:lpstr>Процес израде средњорочног плана</vt:lpstr>
      <vt:lpstr>Садржај средњорочног плана ЈЛС</vt:lpstr>
      <vt:lpstr>Прилози средњорочног плана</vt:lpstr>
      <vt:lpstr>Табеларни приказ мера и активности (1)</vt:lpstr>
      <vt:lpstr>Табеларни приказ мера и активности (2)</vt:lpstr>
      <vt:lpstr>Преузимање/дефинисање елемената у  средњорочном плану ЈЛС</vt:lpstr>
      <vt:lpstr>Преузимање/дефинисање елемената у  средњорочном плану ЈЛС</vt:lpstr>
      <vt:lpstr>Повезивање елемената СП и ПБ</vt:lpstr>
      <vt:lpstr>Резиме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RRAJugPI</dc:creator>
  <cp:lastModifiedBy>Natasa Andrejevic</cp:lastModifiedBy>
  <cp:revision>57</cp:revision>
  <dcterms:created xsi:type="dcterms:W3CDTF">2021-10-12T10:02:17Z</dcterms:created>
  <dcterms:modified xsi:type="dcterms:W3CDTF">2024-10-16T12:32:43Z</dcterms:modified>
</cp:coreProperties>
</file>